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37441188" cy="56549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39"/>
  </p:normalViewPr>
  <p:slideViewPr>
    <p:cSldViewPr snapToGrid="0" snapToObjects="1">
      <p:cViewPr>
        <p:scale>
          <a:sx n="49" d="100"/>
          <a:sy n="49" d="100"/>
        </p:scale>
        <p:origin x="66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21207412" y="0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68013" y="4241800"/>
            <a:ext cx="15905161" cy="2120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53713062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fld>
            <a:endParaRPr lang="en-US" sz="7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68013" y="4241800"/>
            <a:ext cx="15905162" cy="2120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469356" y="13635567"/>
            <a:ext cx="27979688" cy="9406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5" cy="11218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976503" y="9912681"/>
            <a:ext cx="28966584" cy="29626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8845020" y="16781199"/>
            <a:ext cx="37450183" cy="740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-6025290" y="9430875"/>
            <a:ext cx="37450183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600325" y="28204584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1475541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6516351" y="10242550"/>
            <a:ext cx="1475660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5443" y="1756833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645443" y="9825567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645443" y="13919201"/>
            <a:ext cx="14544675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16722329" y="9825567"/>
            <a:ext cx="14550627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16722329" y="13919201"/>
            <a:ext cx="14550627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645443" y="1748366"/>
            <a:ext cx="10829925" cy="743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2870656" y="1748366"/>
            <a:ext cx="18402299" cy="3745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62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295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287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1645443" y="9184217"/>
            <a:ext cx="10829925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451998" y="30723418"/>
            <a:ext cx="19751277" cy="3627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6451998" y="3922185"/>
            <a:ext cx="19751277" cy="2633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451998" y="34351384"/>
            <a:ext cx="19751277" cy="5149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GI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16456" y="12148765"/>
            <a:ext cx="31772225" cy="17694369"/>
          </a:xfrm>
          <a:prstGeom prst="rect">
            <a:avLst/>
          </a:prstGeom>
          <a:solidFill>
            <a:srgbClr val="E5E5E5"/>
          </a:soli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45700" rIns="1828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75499" y="5095875"/>
            <a:ext cx="155079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Abstract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75500" y="6629400"/>
            <a:ext cx="15507900" cy="51390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dirty="0">
                <a:solidFill>
                  <a:schemeClr val="dk1"/>
                </a:solidFill>
              </a:rPr>
              <a:t>The goal of this project was to investigate how deep learning compares to non-deep learning, and ultimately to compare how 3 separate Remote Sensing tools perform during 5 fold cross validation. The three techniques chosen for comparison are: Shallow Convolutional Network, Deep Convolutional Network, and a Deep Residual Network. Two datasets were used for experimentation, one being a 3 class problem and the other being the UC Merced Benchmark Dataset [1], which is comprised of 21 classes with 100 training examples each. 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728197" y="485775"/>
            <a:ext cx="28895502" cy="4179493"/>
            <a:chOff x="0" y="0"/>
            <a:chExt cx="30207019" cy="4217146"/>
          </a:xfrm>
        </p:grpSpPr>
        <p:sp>
          <p:nvSpPr>
            <p:cNvPr id="95" name="Shape 95"/>
            <p:cNvSpPr/>
            <p:nvPr/>
          </p:nvSpPr>
          <p:spPr>
            <a:xfrm>
              <a:off x="6427820" y="0"/>
              <a:ext cx="23779199" cy="3966000"/>
            </a:xfrm>
            <a:prstGeom prst="rect">
              <a:avLst/>
            </a:prstGeom>
            <a:noFill/>
            <a:ln>
              <a:noFill/>
            </a:ln>
          </p:spPr>
          <p:txBody>
            <a:bodyPr lIns="137150" tIns="68575" rIns="137150" bIns="68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Convolutional Neural Networks in Remote Sensing: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Do we need deep networks?</a:t>
              </a:r>
              <a:endParaRPr sz="10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James Hurt</a:t>
              </a:r>
            </a:p>
          </p:txBody>
        </p:sp>
        <p:pic>
          <p:nvPicPr>
            <p:cNvPr id="96" name="Shape 9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0"/>
              <a:ext cx="5029199" cy="4217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77400" y="6629400"/>
            <a:ext cx="15964500" cy="51672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Training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Train each method on both datasets for 10, 20, 30, 40, and 50 epochs with a batch size of 16, using SGD optimizer and categorical cross-entropy loss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Model Configuration</a:t>
            </a:r>
          </a:p>
          <a:p>
            <a:pPr marL="571500" lvl="8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Shallow CNN: 5 Conv. Layers, 5 pooling layers, 32 filters, 3x3 Kernel, 2x2 Max Pooling with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DeepCNN</a:t>
            </a:r>
            <a:r>
              <a:rPr lang="en-US" sz="2800" dirty="0"/>
              <a:t>: VGG19 [2], which has 16 convolutional layers with Max Pooling and 3 fully connected layers, the last of which being a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DeepRNN</a:t>
            </a:r>
            <a:r>
              <a:rPr lang="en-US" sz="2800" dirty="0"/>
              <a:t>: ResNet50 [3], which has 50 residual layers with Max Pooling and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endParaRPr lang="en-US" sz="2800" dirty="0"/>
          </a:p>
        </p:txBody>
      </p:sp>
      <p:sp>
        <p:nvSpPr>
          <p:cNvPr id="101" name="Shape 101"/>
          <p:cNvSpPr/>
          <p:nvPr/>
        </p:nvSpPr>
        <p:spPr>
          <a:xfrm>
            <a:off x="16271700" y="5096200"/>
            <a:ext cx="159645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</a:t>
            </a:r>
          </a:p>
        </p:txBody>
      </p:sp>
      <p:sp>
        <p:nvSpPr>
          <p:cNvPr id="106" name="Shape 106"/>
          <p:cNvSpPr/>
          <p:nvPr/>
        </p:nvSpPr>
        <p:spPr>
          <a:xfrm>
            <a:off x="25866401" y="30356076"/>
            <a:ext cx="6654800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</a:p>
        </p:txBody>
      </p:sp>
      <p:sp>
        <p:nvSpPr>
          <p:cNvPr id="107" name="Shape 107"/>
          <p:cNvSpPr/>
          <p:nvPr/>
        </p:nvSpPr>
        <p:spPr>
          <a:xfrm>
            <a:off x="475499" y="30356076"/>
            <a:ext cx="24704675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</a:t>
            </a:r>
          </a:p>
        </p:txBody>
      </p:sp>
      <p:sp>
        <p:nvSpPr>
          <p:cNvPr id="2" name="Text Box 164"/>
          <p:cNvSpPr txBox="1">
            <a:spLocks noChangeArrowheads="1"/>
          </p:cNvSpPr>
          <p:nvPr/>
        </p:nvSpPr>
        <p:spPr bwMode="auto">
          <a:xfrm>
            <a:off x="25866401" y="32447263"/>
            <a:ext cx="6654800" cy="10618291"/>
          </a:xfrm>
          <a:prstGeom prst="rect">
            <a:avLst/>
          </a:prstGeom>
          <a:solidFill>
            <a:srgbClr val="FFC000">
              <a:alpha val="32000"/>
            </a:srgbClr>
          </a:solidFill>
          <a:ln w="9525">
            <a:solidFill>
              <a:srgbClr val="FFC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lvl="0"/>
            <a:endParaRPr lang="en-US" sz="3600" dirty="0"/>
          </a:p>
          <a:p>
            <a:r>
              <a:rPr lang="en-US" sz="3600" dirty="0"/>
              <a:t>[1] Y. Yang and S. </a:t>
            </a:r>
            <a:r>
              <a:rPr lang="en-US" sz="3600" dirty="0" err="1"/>
              <a:t>Newsam</a:t>
            </a:r>
            <a:r>
              <a:rPr lang="en-US" sz="3600" dirty="0"/>
              <a:t>, “Bag-of-visual-words and spatial extensions for land-use classification,” 2010, p. 270.</a:t>
            </a:r>
          </a:p>
          <a:p>
            <a:endParaRPr lang="en-US" sz="3600" dirty="0"/>
          </a:p>
          <a:p>
            <a:r>
              <a:rPr lang="en-US" sz="3600" dirty="0"/>
              <a:t>[2] K. </a:t>
            </a:r>
            <a:r>
              <a:rPr lang="en-US" sz="3600" dirty="0" err="1"/>
              <a:t>Simonyan</a:t>
            </a:r>
            <a:r>
              <a:rPr lang="en-US" sz="3600" dirty="0"/>
              <a:t> and A. Zisserman, “Very Deep Convolutional Networks for Large-Scale Image Recognition,” </a:t>
            </a:r>
            <a:r>
              <a:rPr lang="en-US" sz="3600" i="1" dirty="0"/>
              <a:t>arXiv:1409.1556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Sep. 2014.</a:t>
            </a:r>
          </a:p>
          <a:p>
            <a:endParaRPr lang="en-US" sz="3600" dirty="0"/>
          </a:p>
          <a:p>
            <a:r>
              <a:rPr lang="en-US" sz="3600" dirty="0"/>
              <a:t>[3] K. He, X. Zhang, S. Ren, and J. Sun, “Deep Residual Learning for Image Recognition,” </a:t>
            </a:r>
            <a:r>
              <a:rPr lang="en-US" sz="3600" i="1" dirty="0"/>
              <a:t>arXiv:1512.03385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Dec. 2015.</a:t>
            </a:r>
          </a:p>
          <a:p>
            <a:pPr lvl="0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F684-6B61-0949-91A5-8072D11F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8" y="12869305"/>
            <a:ext cx="5267814" cy="1668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AB158-600E-9D41-A3FE-C96B3416B0CF}"/>
              </a:ext>
            </a:extLst>
          </p:cNvPr>
          <p:cNvSpPr txBox="1"/>
          <p:nvPr/>
        </p:nvSpPr>
        <p:spPr>
          <a:xfrm>
            <a:off x="846122" y="12302124"/>
            <a:ext cx="3746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Shallow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409BD-B50A-1148-B87C-0D064FF7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0136" y="15316515"/>
            <a:ext cx="6091243" cy="507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5E4DD-993B-D241-9461-F8DE56A8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534" y="12991706"/>
            <a:ext cx="11147826" cy="164410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B78A75-C2FF-2A4A-B6EE-8010EE89A31B}"/>
              </a:ext>
            </a:extLst>
          </p:cNvPr>
          <p:cNvSpPr txBox="1"/>
          <p:nvPr/>
        </p:nvSpPr>
        <p:spPr>
          <a:xfrm>
            <a:off x="17179766" y="12231610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UC Merced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2E000-D7D5-2444-9E2C-4D54C4BA9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6401" y="13112439"/>
            <a:ext cx="6258717" cy="1815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A17EE4-0725-1A47-A59A-FC51093D0ACF}"/>
              </a:ext>
            </a:extLst>
          </p:cNvPr>
          <p:cNvSpPr txBox="1"/>
          <p:nvPr/>
        </p:nvSpPr>
        <p:spPr>
          <a:xfrm>
            <a:off x="26016078" y="1222784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10039-36CA-A144-BBC9-9CF9890B5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1369" y="20533639"/>
            <a:ext cx="6183749" cy="491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7FE24-AF55-DE45-B67F-AFE8262B8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74404" y="26003040"/>
            <a:ext cx="5842708" cy="30528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769279-C7AF-0445-99B7-752C1AC498EC}"/>
              </a:ext>
            </a:extLst>
          </p:cNvPr>
          <p:cNvSpPr txBox="1"/>
          <p:nvPr/>
        </p:nvSpPr>
        <p:spPr>
          <a:xfrm>
            <a:off x="9443302" y="12281342"/>
            <a:ext cx="36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ResNet50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BE0548-9099-B74D-9F90-81286FDA7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150" y="12989228"/>
            <a:ext cx="4807178" cy="163561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BB8802-6117-DD4D-A91F-BB829D3EA8F6}"/>
              </a:ext>
            </a:extLst>
          </p:cNvPr>
          <p:cNvSpPr txBox="1"/>
          <p:nvPr/>
        </p:nvSpPr>
        <p:spPr>
          <a:xfrm>
            <a:off x="5259294" y="12304794"/>
            <a:ext cx="351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VGG19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3491D-0CA4-284C-9A69-58C737B5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3691" y="12935733"/>
            <a:ext cx="4627073" cy="17420470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0D80061-5BBB-8F49-8E35-824FBE7F9D8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981699" cy="984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958">
                  <a:extLst>
                    <a:ext uri="{9D8B030D-6E8A-4147-A177-3AD203B41FA5}">
                      <a16:colId xmlns:a16="http://schemas.microsoft.com/office/drawing/2014/main" val="1952585662"/>
                    </a:ext>
                  </a:extLst>
                </a:gridCol>
                <a:gridCol w="978996">
                  <a:extLst>
                    <a:ext uri="{9D8B030D-6E8A-4147-A177-3AD203B41FA5}">
                      <a16:colId xmlns:a16="http://schemas.microsoft.com/office/drawing/2014/main" val="4026812356"/>
                    </a:ext>
                  </a:extLst>
                </a:gridCol>
                <a:gridCol w="978996">
                  <a:extLst>
                    <a:ext uri="{9D8B030D-6E8A-4147-A177-3AD203B41FA5}">
                      <a16:colId xmlns:a16="http://schemas.microsoft.com/office/drawing/2014/main" val="1711365195"/>
                    </a:ext>
                  </a:extLst>
                </a:gridCol>
                <a:gridCol w="978996">
                  <a:extLst>
                    <a:ext uri="{9D8B030D-6E8A-4147-A177-3AD203B41FA5}">
                      <a16:colId xmlns:a16="http://schemas.microsoft.com/office/drawing/2014/main" val="1080351680"/>
                    </a:ext>
                  </a:extLst>
                </a:gridCol>
                <a:gridCol w="1115232">
                  <a:extLst>
                    <a:ext uri="{9D8B030D-6E8A-4147-A177-3AD203B41FA5}">
                      <a16:colId xmlns:a16="http://schemas.microsoft.com/office/drawing/2014/main" val="1453957721"/>
                    </a:ext>
                  </a:extLst>
                </a:gridCol>
                <a:gridCol w="1026521">
                  <a:extLst>
                    <a:ext uri="{9D8B030D-6E8A-4147-A177-3AD203B41FA5}">
                      <a16:colId xmlns:a16="http://schemas.microsoft.com/office/drawing/2014/main" val="411193072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Method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00581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Shallow 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91.2%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89.7%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3292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Deep 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35.1%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57.7%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7694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Deep RNN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94.5%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97.3%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94.9%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296480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2869AF-C823-0447-B1B8-F0427F32B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76877"/>
              </p:ext>
            </p:extLst>
          </p:nvPr>
        </p:nvGraphicFramePr>
        <p:xfrm>
          <a:off x="475499" y="32990191"/>
          <a:ext cx="11814049" cy="223266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035808">
                  <a:extLst>
                    <a:ext uri="{9D8B030D-6E8A-4147-A177-3AD203B41FA5}">
                      <a16:colId xmlns:a16="http://schemas.microsoft.com/office/drawing/2014/main" val="1398109466"/>
                    </a:ext>
                  </a:extLst>
                </a:gridCol>
                <a:gridCol w="1578590">
                  <a:extLst>
                    <a:ext uri="{9D8B030D-6E8A-4147-A177-3AD203B41FA5}">
                      <a16:colId xmlns:a16="http://schemas.microsoft.com/office/drawing/2014/main" val="1434460431"/>
                    </a:ext>
                  </a:extLst>
                </a:gridCol>
                <a:gridCol w="1782553">
                  <a:extLst>
                    <a:ext uri="{9D8B030D-6E8A-4147-A177-3AD203B41FA5}">
                      <a16:colId xmlns:a16="http://schemas.microsoft.com/office/drawing/2014/main" val="1926596962"/>
                    </a:ext>
                  </a:extLst>
                </a:gridCol>
                <a:gridCol w="1651525">
                  <a:extLst>
                    <a:ext uri="{9D8B030D-6E8A-4147-A177-3AD203B41FA5}">
                      <a16:colId xmlns:a16="http://schemas.microsoft.com/office/drawing/2014/main" val="2817285545"/>
                    </a:ext>
                  </a:extLst>
                </a:gridCol>
                <a:gridCol w="1857205">
                  <a:extLst>
                    <a:ext uri="{9D8B030D-6E8A-4147-A177-3AD203B41FA5}">
                      <a16:colId xmlns:a16="http://schemas.microsoft.com/office/drawing/2014/main" val="98101972"/>
                    </a:ext>
                  </a:extLst>
                </a:gridCol>
                <a:gridCol w="1908368">
                  <a:extLst>
                    <a:ext uri="{9D8B030D-6E8A-4147-A177-3AD203B41FA5}">
                      <a16:colId xmlns:a16="http://schemas.microsoft.com/office/drawing/2014/main" val="3879769536"/>
                    </a:ext>
                  </a:extLst>
                </a:gridCol>
              </a:tblGrid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Method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20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30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40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53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Shallow CNN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91.2%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92.2%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89.7%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92.8%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279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CNN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35.1%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33.1%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57.7%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33.5%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6100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RNN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75.5%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94.5%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92.3%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97.3%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94.9%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2085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4FBCF03-8D9B-3948-B096-1A640974750F}"/>
              </a:ext>
            </a:extLst>
          </p:cNvPr>
          <p:cNvSpPr txBox="1"/>
          <p:nvPr/>
        </p:nvSpPr>
        <p:spPr>
          <a:xfrm>
            <a:off x="475499" y="31753076"/>
            <a:ext cx="11837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Test Dataset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B4F5C2-93FB-3D4D-BC62-FD33030A7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499" y="35735793"/>
            <a:ext cx="12027444" cy="721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412</Words>
  <Application>Microsoft Macintosh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Hurt, Alex (MU-Student)</cp:lastModifiedBy>
  <cp:revision>70</cp:revision>
  <dcterms:created xsi:type="dcterms:W3CDTF">2017-12-03T22:57:00Z</dcterms:created>
  <dcterms:modified xsi:type="dcterms:W3CDTF">2018-05-05T23:01:28Z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